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315" r:id="rId5"/>
    <p:sldId id="348" r:id="rId6"/>
    <p:sldId id="349" r:id="rId7"/>
    <p:sldId id="323" r:id="rId8"/>
    <p:sldId id="365" r:id="rId9"/>
    <p:sldId id="366" r:id="rId10"/>
    <p:sldId id="367" r:id="rId11"/>
    <p:sldId id="368" r:id="rId12"/>
    <p:sldId id="369" r:id="rId13"/>
    <p:sldId id="357" r:id="rId14"/>
    <p:sldId id="332" r:id="rId15"/>
    <p:sldId id="358" r:id="rId16"/>
    <p:sldId id="359" r:id="rId17"/>
    <p:sldId id="360" r:id="rId18"/>
    <p:sldId id="361" r:id="rId19"/>
    <p:sldId id="362" r:id="rId20"/>
    <p:sldId id="363" r:id="rId21"/>
    <p:sldId id="347" r:id="rId22"/>
    <p:sldId id="333" r:id="rId23"/>
    <p:sldId id="324" r:id="rId24"/>
    <p:sldId id="345" r:id="rId25"/>
    <p:sldId id="325" r:id="rId26"/>
    <p:sldId id="326" r:id="rId27"/>
    <p:sldId id="327" r:id="rId28"/>
    <p:sldId id="328" r:id="rId29"/>
    <p:sldId id="329" r:id="rId30"/>
    <p:sldId id="318" r:id="rId31"/>
    <p:sldId id="319" r:id="rId32"/>
    <p:sldId id="320" r:id="rId33"/>
    <p:sldId id="338" r:id="rId34"/>
    <p:sldId id="346" r:id="rId35"/>
    <p:sldId id="364" r:id="rId36"/>
    <p:sldId id="37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54438-79CB-4EDC-B121-628C241B4F09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60271-101A-48FB-A63F-0582E9436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1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4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7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5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8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2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8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2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2CD99-BCE0-46F0-94C5-E0CE6C0873F7}" type="datetimeFigureOut">
              <a:rPr lang="en-US" smtClean="0"/>
              <a:t>17-May-2024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FD84-4721-453E-BF88-874B784F1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3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13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9068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9010" y="2490688"/>
            <a:ext cx="6333979" cy="3571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02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75C4-2154-8743-9F9A-EBD2DAFF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57C3-A26C-2026-5C3F-07BC69771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A3D39-8793-6572-DE0A-527A2BC4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219200"/>
            <a:ext cx="9763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7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by examples / Supervised learning</a:t>
            </a:r>
          </a:p>
          <a:p>
            <a:r>
              <a:rPr lang="en-US" dirty="0"/>
              <a:t>Learning by discovery / Unsupervised learning</a:t>
            </a:r>
          </a:p>
          <a:p>
            <a:r>
              <a:rPr lang="en-US" dirty="0"/>
              <a:t>Learning by experimentation / Reinforcement learning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526" y="3756074"/>
            <a:ext cx="721894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340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81BE2-AD52-D590-AD47-9A3B2605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823912"/>
            <a:ext cx="97345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0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E01BA-EC24-E8C3-1735-04DF963F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709612"/>
            <a:ext cx="101917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0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4F711-6DEB-481B-5838-84A5D259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723900"/>
            <a:ext cx="100012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E04C9-F5C1-6151-E67A-5EEE3CF8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42912"/>
            <a:ext cx="92964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F9190-56F7-80CE-79EC-FE42B1A7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085850"/>
            <a:ext cx="84867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0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BFAE7D-2B59-27D5-6167-42B8B7ED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81037"/>
            <a:ext cx="84677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4" y="1997613"/>
            <a:ext cx="11174844" cy="287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2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general concepts or categories from examples</a:t>
            </a:r>
          </a:p>
          <a:p>
            <a:r>
              <a:rPr lang="en-US" dirty="0"/>
              <a:t>Learn a task (drive a vehicle, win a game of backgammon) </a:t>
            </a:r>
          </a:p>
          <a:p>
            <a:r>
              <a:rPr lang="en-US" dirty="0"/>
              <a:t>Examples of objects or tasks are gathered and stored in a database</a:t>
            </a:r>
          </a:p>
          <a:p>
            <a:r>
              <a:rPr lang="en-US" dirty="0"/>
              <a:t>Each example is described by a set of </a:t>
            </a:r>
            <a:r>
              <a:rPr lang="en-US" dirty="0">
                <a:solidFill>
                  <a:schemeClr val="accent5"/>
                </a:solidFill>
              </a:rPr>
              <a:t>attributes</a:t>
            </a:r>
            <a:r>
              <a:rPr lang="en-US" dirty="0"/>
              <a:t> or </a:t>
            </a:r>
            <a:r>
              <a:rPr lang="en-US" dirty="0">
                <a:solidFill>
                  <a:schemeClr val="accent5"/>
                </a:solidFill>
              </a:rPr>
              <a:t>features</a:t>
            </a:r>
            <a:r>
              <a:rPr lang="en-US" dirty="0"/>
              <a:t> </a:t>
            </a:r>
          </a:p>
          <a:p>
            <a:r>
              <a:rPr lang="en-US" dirty="0"/>
              <a:t>Each example used for training is classified with its correct label (chair, not chair, horse, not horse, 1 vs. 2 vs. 3, good move, bad move, etc.)</a:t>
            </a:r>
          </a:p>
          <a:p>
            <a:r>
              <a:rPr lang="en-US" dirty="0"/>
              <a:t>The machine learning program learns general concept description from these specific examples</a:t>
            </a:r>
          </a:p>
          <a:p>
            <a:r>
              <a:rPr lang="en-US" dirty="0"/>
              <a:t>The ML program should be applied to classify or perform tasks </a:t>
            </a:r>
            <a:r>
              <a:rPr lang="en-US" i="1" dirty="0"/>
              <a:t>never before seen</a:t>
            </a:r>
            <a:r>
              <a:rPr lang="en-US" dirty="0"/>
              <a:t> from learned concept </a:t>
            </a:r>
          </a:p>
        </p:txBody>
      </p:sp>
    </p:spTree>
    <p:extLst>
      <p:ext uri="{BB962C8B-B14F-4D97-AF65-F5344CB8AC3E}">
        <p14:creationId xmlns:p14="http://schemas.microsoft.com/office/powerpoint/2010/main" val="150491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A27A-193F-8516-F87F-2D265472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C01C-424D-96C8-AE34-02C3186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957BA-CB71-D251-9838-D1DDB5FD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109662"/>
            <a:ext cx="100488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74750"/>
            <a:ext cx="5681935" cy="5073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88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3" y="490371"/>
            <a:ext cx="10255346" cy="57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3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Spam Filter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22412"/>
            <a:ext cx="5946775" cy="486705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Input: an email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Output: spam/ham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Get a large collection of example emails, each labeled “spam” or “ham”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Want to learn to predict labels of new, future emails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Features: The attributes used to make the ham / spam decision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Words: FREE!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Text Patterns: $</a:t>
            </a:r>
            <a:r>
              <a:rPr lang="en-US" sz="2000" dirty="0" err="1"/>
              <a:t>dd</a:t>
            </a:r>
            <a:r>
              <a:rPr lang="en-US" sz="2000" dirty="0"/>
              <a:t>, CAPS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Non-text: </a:t>
            </a:r>
            <a:r>
              <a:rPr lang="en-US" sz="2000" dirty="0" err="1"/>
              <a:t>SenderInContacts</a:t>
            </a:r>
            <a:r>
              <a:rPr lang="en-US" sz="2000" dirty="0"/>
              <a:t>, </a:t>
            </a:r>
            <a:r>
              <a:rPr lang="en-US" sz="2000" dirty="0" err="1"/>
              <a:t>WidelyBroadcast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8001000" y="1447800"/>
            <a:ext cx="358140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Dear Sir.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8001000" y="30480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TO BE REMOVED FROM FUTURE MAILINGS, SIMPLY REPLY TO THIS MESSAGE AND PUT "REMOVE" IN THE SUBJECT.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99  MILLION EMAIL ADDRESSES</a:t>
            </a:r>
          </a:p>
          <a:p>
            <a:r>
              <a:rPr lang="en-US" sz="1600">
                <a:latin typeface="Calibri"/>
                <a:cs typeface="Calibri"/>
              </a:rPr>
              <a:t>  FOR ONLY $99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8001000" y="48768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282055" name="Freeform 7"/>
          <p:cNvSpPr>
            <a:spLocks/>
          </p:cNvSpPr>
          <p:nvPr/>
        </p:nvSpPr>
        <p:spPr bwMode="auto">
          <a:xfrm>
            <a:off x="7061200" y="5334000"/>
            <a:ext cx="635000" cy="4572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6" name="Freeform 8"/>
          <p:cNvSpPr>
            <a:spLocks/>
          </p:cNvSpPr>
          <p:nvPr/>
        </p:nvSpPr>
        <p:spPr bwMode="auto">
          <a:xfrm>
            <a:off x="7165975" y="19050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7" name="Freeform 9"/>
          <p:cNvSpPr>
            <a:spLocks/>
          </p:cNvSpPr>
          <p:nvPr/>
        </p:nvSpPr>
        <p:spPr bwMode="auto">
          <a:xfrm>
            <a:off x="7162800" y="35052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5" grpId="0" animBg="1"/>
      <p:bldP spid="1282056" grpId="0" animBg="1"/>
      <p:bldP spid="12820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Example: Digit Recognition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Input: images / pixel grids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Output: a digit 0-9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Get a large collection of example images, each labeled with a digit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Want to learn to predict labels of new, future digit images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Features: The attributes used to make the digit decision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Pixels: (6,8)=ON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Shape Patterns: </a:t>
            </a:r>
            <a:r>
              <a:rPr lang="en-US" sz="2000" dirty="0" err="1">
                <a:latin typeface="Calibri"/>
                <a:cs typeface="Calibri"/>
              </a:rPr>
              <a:t>NumComponents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AspectRatio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NumLoops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Features are increasingly induced rather than crafted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77400" y="1676400"/>
            <a:ext cx="508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1200" y="2514600"/>
            <a:ext cx="5445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5162" y="4267200"/>
            <a:ext cx="655638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3262" y="5414962"/>
            <a:ext cx="617538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7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01200" y="3352800"/>
            <a:ext cx="617538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9" name="TextBox 74"/>
          <p:cNvSpPr txBox="1">
            <a:spLocks noChangeArrowheads="1"/>
          </p:cNvSpPr>
          <p:nvPr/>
        </p:nvSpPr>
        <p:spPr bwMode="auto">
          <a:xfrm>
            <a:off x="10896600" y="1752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0</a:t>
            </a:r>
          </a:p>
        </p:txBody>
      </p:sp>
      <p:sp>
        <p:nvSpPr>
          <p:cNvPr id="10250" name="TextBox 75"/>
          <p:cNvSpPr txBox="1">
            <a:spLocks noChangeArrowheads="1"/>
          </p:cNvSpPr>
          <p:nvPr/>
        </p:nvSpPr>
        <p:spPr bwMode="auto">
          <a:xfrm>
            <a:off x="10896600" y="25908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1" name="TextBox 76"/>
          <p:cNvSpPr txBox="1">
            <a:spLocks noChangeArrowheads="1"/>
          </p:cNvSpPr>
          <p:nvPr/>
        </p:nvSpPr>
        <p:spPr bwMode="auto">
          <a:xfrm>
            <a:off x="10896600" y="35052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2</a:t>
            </a:r>
          </a:p>
        </p:txBody>
      </p:sp>
      <p:sp>
        <p:nvSpPr>
          <p:cNvPr id="10252" name="TextBox 77"/>
          <p:cNvSpPr txBox="1">
            <a:spLocks noChangeArrowheads="1"/>
          </p:cNvSpPr>
          <p:nvPr/>
        </p:nvSpPr>
        <p:spPr bwMode="auto">
          <a:xfrm>
            <a:off x="10896600" y="4419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3" name="TextBox 78"/>
          <p:cNvSpPr txBox="1">
            <a:spLocks noChangeArrowheads="1"/>
          </p:cNvSpPr>
          <p:nvPr/>
        </p:nvSpPr>
        <p:spPr bwMode="auto">
          <a:xfrm>
            <a:off x="10820400" y="5567362"/>
            <a:ext cx="60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9042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/>
      <p:bldP spid="10251" grpId="0"/>
      <p:bldP spid="10252" grpId="0"/>
      <p:bldP spid="102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119" y="1371600"/>
            <a:ext cx="5333761" cy="4368111"/>
          </a:xfrm>
          <a:prstGeom prst="rect">
            <a:avLst/>
          </a:prstGeom>
          <a:noFill/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Classification Tasks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Classification: given inputs x, predict labels (classes) 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Medical diagnosis (input: symptoms,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diseases)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Fraud detection (input: account activity,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classes: fraud / no fraud)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Automatic essay grading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grades)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Customer service email routing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Review sentiment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Language ID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 many more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 is an important commercial technology!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14327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945" y="2235200"/>
            <a:ext cx="3579510" cy="2946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514" y="2340708"/>
            <a:ext cx="3842741" cy="2155092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424" y="2209800"/>
            <a:ext cx="3804752" cy="294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120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371600"/>
            <a:ext cx="7500937" cy="4585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215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Illustrative </a:t>
            </a:r>
            <a:r>
              <a:rPr lang="en-US" dirty="0"/>
              <a:t>Example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7" t="30696" r="32433" b="10989"/>
          <a:stretch/>
        </p:blipFill>
        <p:spPr bwMode="auto">
          <a:xfrm>
            <a:off x="3508719" y="1501773"/>
            <a:ext cx="6063174" cy="498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47893" y="1501772"/>
            <a:ext cx="1524000" cy="4986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9986596" y="1027906"/>
            <a:ext cx="952500" cy="490990"/>
          </a:xfrm>
          <a:prstGeom prst="wedgeRectCallout">
            <a:avLst>
              <a:gd name="adj1" fmla="val -88357"/>
              <a:gd name="adj2" fmla="val 104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Target Label Y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73260" y="3575735"/>
            <a:ext cx="1600200" cy="838200"/>
          </a:xfrm>
          <a:prstGeom prst="wedgeRoundRectCallout">
            <a:avLst>
              <a:gd name="adj1" fmla="val 100289"/>
              <a:gd name="adj2" fmla="val 549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Feature vector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10800000">
            <a:off x="2757267" y="1975591"/>
            <a:ext cx="751451" cy="4038488"/>
          </a:xfrm>
          <a:prstGeom prst="leftBrace">
            <a:avLst>
              <a:gd name="adj1" fmla="val 0"/>
              <a:gd name="adj2" fmla="val 493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16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4C1-E6A0-4AA9-9965-F1CD6F0FDCC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2934"/>
              </p:ext>
            </p:extLst>
          </p:nvPr>
        </p:nvGraphicFramePr>
        <p:xfrm>
          <a:off x="3118340" y="3062288"/>
          <a:ext cx="6400799" cy="2590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x1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113975" y="2833688"/>
            <a:ext cx="15240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8528539" y="1690688"/>
            <a:ext cx="1938564" cy="643390"/>
          </a:xfrm>
          <a:prstGeom prst="wedgeRectCallout">
            <a:avLst>
              <a:gd name="adj1" fmla="val -29280"/>
              <a:gd name="adj2" fmla="val 147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Target Label 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975339" y="2337707"/>
            <a:ext cx="1143000" cy="612648"/>
          </a:xfrm>
          <a:prstGeom prst="wedgeRectCallout">
            <a:avLst>
              <a:gd name="adj1" fmla="val 90913"/>
              <a:gd name="adj2" fmla="val 45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8339" y="3062288"/>
            <a:ext cx="4876800" cy="990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Movie review data example</a:t>
            </a:r>
            <a:br>
              <a:rPr lang="en-US" dirty="0"/>
            </a:br>
            <a:r>
              <a:rPr lang="en-US" sz="3100" dirty="0"/>
              <a:t>From text to vectors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t="32986" r="27655" b="9817"/>
          <a:stretch/>
        </p:blipFill>
        <p:spPr bwMode="auto">
          <a:xfrm>
            <a:off x="2500086" y="1690688"/>
            <a:ext cx="739140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81836" y="4379825"/>
            <a:ext cx="576036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8077200" y="3890737"/>
            <a:ext cx="1680908" cy="643390"/>
          </a:xfrm>
          <a:prstGeom prst="wedgeRectCallout">
            <a:avLst>
              <a:gd name="adj1" fmla="val -61475"/>
              <a:gd name="adj2" fmla="val 108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Target Label 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3505200" y="3600337"/>
            <a:ext cx="1143000" cy="612648"/>
          </a:xfrm>
          <a:prstGeom prst="wedgeRectCallout">
            <a:avLst>
              <a:gd name="adj1" fmla="val 97262"/>
              <a:gd name="adj2" fmla="val 8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3284996"/>
            <a:ext cx="2028372" cy="11025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9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DA4B-0407-E49A-BBEC-6F340EA5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E0A9-8411-2E5B-F067-E18223F3E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79C0F-4D3A-8162-1523-2D8C7CCD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952500"/>
            <a:ext cx="10010775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FB46A-E95C-0C9F-C060-61F3F1D3F430}"/>
              </a:ext>
            </a:extLst>
          </p:cNvPr>
          <p:cNvSpPr txBox="1"/>
          <p:nvPr/>
        </p:nvSpPr>
        <p:spPr>
          <a:xfrm flipH="1">
            <a:off x="9030877" y="1112363"/>
            <a:ext cx="1696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</a:t>
            </a:r>
          </a:p>
          <a:p>
            <a:endParaRPr lang="en-US" dirty="0"/>
          </a:p>
          <a:p>
            <a:r>
              <a:rPr lang="en-US" dirty="0"/>
              <a:t>Understanding</a:t>
            </a:r>
          </a:p>
          <a:p>
            <a:endParaRPr lang="en-US" dirty="0"/>
          </a:p>
          <a:p>
            <a:r>
              <a:rPr lang="en-US" dirty="0"/>
              <a:t>Reasoning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4358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: 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1446"/>
          </a:xfrm>
        </p:spPr>
        <p:txBody>
          <a:bodyPr>
            <a:normAutofit/>
          </a:bodyPr>
          <a:lstStyle/>
          <a:p>
            <a:r>
              <a:rPr lang="en-US" b="1" dirty="0"/>
              <a:t>Supervised learning</a:t>
            </a:r>
            <a:r>
              <a:rPr lang="en-US" dirty="0"/>
              <a:t>: learn mapping from attributes to “target”</a:t>
            </a:r>
          </a:p>
          <a:p>
            <a:pPr lvl="1"/>
            <a:r>
              <a:rPr lang="en-US" dirty="0"/>
              <a:t>Classification: target variable is discrete (e.g., spam email)</a:t>
            </a:r>
          </a:p>
          <a:p>
            <a:pPr lvl="1"/>
            <a:r>
              <a:rPr lang="en-US" dirty="0"/>
              <a:t>Regression: target variable is real-valued (e.g., stock market)</a:t>
            </a:r>
          </a:p>
          <a:p>
            <a:r>
              <a:rPr lang="en-US" b="1" dirty="0"/>
              <a:t>Unsupervised learning</a:t>
            </a:r>
            <a:r>
              <a:rPr lang="en-US" dirty="0"/>
              <a:t>: no target variable; “understand” data structure</a:t>
            </a:r>
          </a:p>
          <a:p>
            <a:pPr lvl="1"/>
            <a:r>
              <a:rPr lang="en-US" dirty="0"/>
              <a:t>Clustering: grouping data into K groups</a:t>
            </a:r>
          </a:p>
          <a:p>
            <a:r>
              <a:rPr lang="en-US" b="1" dirty="0"/>
              <a:t>Reinforcement learning</a:t>
            </a:r>
            <a:r>
              <a:rPr lang="en-US" dirty="0"/>
              <a:t>: e.g., game-playing agent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agent does not know the exact output for an input, but it receives feedback on the desirability of its behavior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the feedback can come from an outside entity, the environment, or the agent itself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the feedback may be delayed, and not follow the respective action immediately</a:t>
            </a:r>
          </a:p>
        </p:txBody>
      </p:sp>
    </p:spTree>
    <p:extLst>
      <p:ext uri="{BB962C8B-B14F-4D97-AF65-F5344CB8AC3E}">
        <p14:creationId xmlns:p14="http://schemas.microsoft.com/office/powerpoint/2010/main" val="3018149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63"/>
            <a:ext cx="12192000" cy="63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7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C817-51BB-A2B4-912F-5565AEAE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4A0DE-4DD6-F4DA-8424-68971688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814387"/>
            <a:ext cx="97821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47E1-EAF1-A0CD-34DF-DE2CD70C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64" y="2655564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7748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Machine Learning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95436"/>
            <a:ext cx="10363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Up until now: how to use a model to make optimal decisions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Machine learning: how to acquire a model from data / experience</a:t>
            </a:r>
          </a:p>
          <a:p>
            <a:pPr lvl="1" eaLnBrk="1" hangingPunct="1"/>
            <a:r>
              <a:rPr lang="en-US" sz="2400" dirty="0"/>
              <a:t>Learning parameters (e.g. probabilities)</a:t>
            </a:r>
          </a:p>
          <a:p>
            <a:pPr lvl="1" eaLnBrk="1" hangingPunct="1"/>
            <a:r>
              <a:rPr lang="en-US" sz="2400" dirty="0"/>
              <a:t>Learning structure (e.g. BN graphs)</a:t>
            </a:r>
          </a:p>
          <a:p>
            <a:pPr lvl="1" eaLnBrk="1" hangingPunct="1"/>
            <a:r>
              <a:rPr lang="en-US" sz="2400" dirty="0"/>
              <a:t>Learning hidden concepts (e.g. clustering, neural nets)</a:t>
            </a:r>
          </a:p>
          <a:p>
            <a:pPr lvl="1" eaLnBrk="1" hangingPunct="1"/>
            <a:endParaRPr lang="en-US" sz="24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859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C3E6-18F7-DCD9-32D2-812F15B7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ML?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179-2C29-2592-335B-0817C193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691966"/>
            <a:ext cx="98298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171E-F301-D9B9-6104-1C6DA37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7801F-CC1E-092C-2A5D-22DC819C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62037"/>
            <a:ext cx="109442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7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7476-4BBB-FA5B-BEFC-B4BDFD7B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478B-3CA5-3C7F-CF9A-4B9BEDB1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619125"/>
            <a:ext cx="100107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6473-6637-A9F4-7889-751ECB8F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DB0F4-3A8B-0DBA-9BA6-BB4A5DCF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814387"/>
            <a:ext cx="9658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052-AE98-BDFE-2302-FA4D6499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SIRI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75B13-A705-174C-4268-3B39B019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93" y="1575000"/>
            <a:ext cx="9277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e93d4a-e23b-42c8-8ff1-78131b2d8e46">
      <Terms xmlns="http://schemas.microsoft.com/office/infopath/2007/PartnerControls"/>
    </lcf76f155ced4ddcb4097134ff3c332f>
    <TaxCatchAll xmlns="4365d7e7-07f8-46ee-9253-0d9db5cf02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C947163D0D9438ADFAABD5D135A8E" ma:contentTypeVersion="14" ma:contentTypeDescription="Create a new document." ma:contentTypeScope="" ma:versionID="4e1af9cc4a66754e05256819fc0cf4eb">
  <xsd:schema xmlns:xsd="http://www.w3.org/2001/XMLSchema" xmlns:xs="http://www.w3.org/2001/XMLSchema" xmlns:p="http://schemas.microsoft.com/office/2006/metadata/properties" xmlns:ns2="4365d7e7-07f8-46ee-9253-0d9db5cf0247" xmlns:ns3="c5e93d4a-e23b-42c8-8ff1-78131b2d8e46" targetNamespace="http://schemas.microsoft.com/office/2006/metadata/properties" ma:root="true" ma:fieldsID="3c80ef98cdf9bd0c93d5f9836eb0b425" ns2:_="" ns3:_="">
    <xsd:import namespace="4365d7e7-07f8-46ee-9253-0d9db5cf0247"/>
    <xsd:import namespace="c5e93d4a-e23b-42c8-8ff1-78131b2d8e4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5d7e7-07f8-46ee-9253-0d9db5cf02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b5eb382-fb55-4e68-ad83-511be951eceb}" ma:internalName="TaxCatchAll" ma:showField="CatchAllData" ma:web="4365d7e7-07f8-46ee-9253-0d9db5cf0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93d4a-e23b-42c8-8ff1-78131b2d8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b19d95c-03cc-479b-95fc-186cd9d351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422FFA-086B-4D86-96E2-F8CC4624609E}">
  <ds:schemaRefs>
    <ds:schemaRef ds:uri="http://schemas.microsoft.com/office/2006/metadata/properties"/>
    <ds:schemaRef ds:uri="http://schemas.microsoft.com/office/infopath/2007/PartnerControls"/>
    <ds:schemaRef ds:uri="c5e93d4a-e23b-42c8-8ff1-78131b2d8e46"/>
    <ds:schemaRef ds:uri="4365d7e7-07f8-46ee-9253-0d9db5cf0247"/>
  </ds:schemaRefs>
</ds:datastoreItem>
</file>

<file path=customXml/itemProps2.xml><?xml version="1.0" encoding="utf-8"?>
<ds:datastoreItem xmlns:ds="http://schemas.openxmlformats.org/officeDocument/2006/customXml" ds:itemID="{4EFD5949-1310-408E-AF56-5A7B5406AA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9A098F-621B-40EB-BE58-EBFB0773D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65d7e7-07f8-46ee-9253-0d9db5cf0247"/>
    <ds:schemaRef ds:uri="c5e93d4a-e23b-42c8-8ff1-78131b2d8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776</Words>
  <Application>Microsoft Office PowerPoint</Application>
  <PresentationFormat>Widescreen</PresentationFormat>
  <Paragraphs>144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Office Theme</vt:lpstr>
      <vt:lpstr>Machine Learning </vt:lpstr>
      <vt:lpstr>PowerPoint Presentation</vt:lpstr>
      <vt:lpstr>PowerPoint Presentation</vt:lpstr>
      <vt:lpstr>Machine Learning</vt:lpstr>
      <vt:lpstr>Why ML?</vt:lpstr>
      <vt:lpstr>PowerPoint Presentation</vt:lpstr>
      <vt:lpstr>PowerPoint Presentation</vt:lpstr>
      <vt:lpstr>PowerPoint Presentation</vt:lpstr>
      <vt:lpstr>Chatbot SIRI</vt:lpstr>
      <vt:lpstr>PowerPoint Presentation</vt:lpstr>
      <vt:lpstr>Categories of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From Examples</vt:lpstr>
      <vt:lpstr>Classification</vt:lpstr>
      <vt:lpstr>PowerPoint Presentation</vt:lpstr>
      <vt:lpstr>Example: Spam Filter</vt:lpstr>
      <vt:lpstr>Example: Digit Recognition</vt:lpstr>
      <vt:lpstr>Other Classification Tasks</vt:lpstr>
      <vt:lpstr>Training and Testing</vt:lpstr>
      <vt:lpstr>Features</vt:lpstr>
      <vt:lpstr>Illustrative Example</vt:lpstr>
      <vt:lpstr>Another example</vt:lpstr>
      <vt:lpstr>Movie review data example From text to vectors</vt:lpstr>
      <vt:lpstr>Summary : Types of learning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FARHAN DAWOOD</dc:creator>
  <cp:lastModifiedBy>Misbhah Naz</cp:lastModifiedBy>
  <cp:revision>57</cp:revision>
  <dcterms:created xsi:type="dcterms:W3CDTF">2019-05-30T05:12:48Z</dcterms:created>
  <dcterms:modified xsi:type="dcterms:W3CDTF">2024-05-17T05:58:39Z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0x010100C59C947163D0D9438ADFAABD5D135A8E</vt:lpwstr>
  </property>
</Properties>
</file>